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340" r:id="rId3"/>
    <p:sldId id="341" r:id="rId4"/>
    <p:sldId id="345" r:id="rId5"/>
    <p:sldId id="352" r:id="rId6"/>
    <p:sldId id="342" r:id="rId7"/>
    <p:sldId id="343" r:id="rId8"/>
    <p:sldId id="344" r:id="rId9"/>
    <p:sldId id="257" r:id="rId10"/>
    <p:sldId id="346" r:id="rId11"/>
    <p:sldId id="351" r:id="rId12"/>
    <p:sldId id="347" r:id="rId13"/>
    <p:sldId id="348" r:id="rId14"/>
    <p:sldId id="349" r:id="rId15"/>
  </p:sldIdLst>
  <p:sldSz cx="18288000" cy="10287000"/>
  <p:notesSz cx="6858000" cy="9144000"/>
  <p:embeddedFontLst>
    <p:embeddedFont>
      <p:font typeface="Arial Rounded MT Bold" panose="020F0704030504030204" pitchFamily="34" charset="0"/>
      <p:regular r:id="rId17"/>
    </p:embeddedFont>
    <p:embeddedFont>
      <p:font typeface="Calibri" panose="020F0502020204030204" pitchFamily="34" charset="0"/>
      <p:regular r:id="rId18"/>
      <p:bold r:id="rId19"/>
      <p:italic r:id="rId20"/>
      <p:boldItalic r:id="rId21"/>
    </p:embeddedFont>
    <p:embeddedFont>
      <p:font typeface="Poppins Light" panose="00000400000000000000" pitchFamily="2" charset="0"/>
      <p:regular r:id="rId22"/>
      <p:italic r:id="rId23"/>
    </p:embeddedFont>
    <p:embeddedFont>
      <p:font typeface="TAN Mon Cheri"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6A08D9-185A-485A-A2BF-1F6EC56529FA}">
          <p14:sldIdLst>
            <p14:sldId id="256"/>
            <p14:sldId id="340"/>
            <p14:sldId id="341"/>
            <p14:sldId id="345"/>
            <p14:sldId id="352"/>
            <p14:sldId id="342"/>
            <p14:sldId id="343"/>
            <p14:sldId id="344"/>
            <p14:sldId id="257"/>
            <p14:sldId id="346"/>
            <p14:sldId id="351"/>
            <p14:sldId id="347"/>
            <p14:sldId id="348"/>
            <p14:sldId id="34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4A7B"/>
    <a:srgbClr val="F79646"/>
    <a:srgbClr val="C00000"/>
    <a:srgbClr val="1D7151"/>
    <a:srgbClr val="96A2AB"/>
    <a:srgbClr val="254061"/>
    <a:srgbClr val="F2ED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03" autoAdjust="0"/>
    <p:restoredTop sz="87559" autoAdjust="0"/>
  </p:normalViewPr>
  <p:slideViewPr>
    <p:cSldViewPr>
      <p:cViewPr varScale="1">
        <p:scale>
          <a:sx n="64" d="100"/>
          <a:sy n="64" d="100"/>
        </p:scale>
        <p:origin x="74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EE8F2-0CC5-4185-B0A6-96171AC068C3}" type="datetimeFigureOut">
              <a:rPr lang="en-SG" smtClean="0"/>
              <a:t>23/12/2023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98C9A2-2B7D-427E-9880-465458ADA3D4}" type="slidenum">
              <a:rPr lang="en-SG" smtClean="0"/>
              <a:t>‹#›</a:t>
            </a:fld>
            <a:endParaRPr lang="en-SG"/>
          </a:p>
        </p:txBody>
      </p:sp>
    </p:spTree>
    <p:extLst>
      <p:ext uri="{BB962C8B-B14F-4D97-AF65-F5344CB8AC3E}">
        <p14:creationId xmlns:p14="http://schemas.microsoft.com/office/powerpoint/2010/main" val="3167192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2</a:t>
            </a:fld>
            <a:endParaRPr lang="en-SG"/>
          </a:p>
        </p:txBody>
      </p:sp>
    </p:spTree>
    <p:extLst>
      <p:ext uri="{BB962C8B-B14F-4D97-AF65-F5344CB8AC3E}">
        <p14:creationId xmlns:p14="http://schemas.microsoft.com/office/powerpoint/2010/main" val="2188713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11</a:t>
            </a:fld>
            <a:endParaRPr lang="en-SG"/>
          </a:p>
        </p:txBody>
      </p:sp>
    </p:spTree>
    <p:extLst>
      <p:ext uri="{BB962C8B-B14F-4D97-AF65-F5344CB8AC3E}">
        <p14:creationId xmlns:p14="http://schemas.microsoft.com/office/powerpoint/2010/main" val="233658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12</a:t>
            </a:fld>
            <a:endParaRPr lang="en-SG"/>
          </a:p>
        </p:txBody>
      </p:sp>
    </p:spTree>
    <p:extLst>
      <p:ext uri="{BB962C8B-B14F-4D97-AF65-F5344CB8AC3E}">
        <p14:creationId xmlns:p14="http://schemas.microsoft.com/office/powerpoint/2010/main" val="2473693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13</a:t>
            </a:fld>
            <a:endParaRPr lang="en-SG"/>
          </a:p>
        </p:txBody>
      </p:sp>
    </p:spTree>
    <p:extLst>
      <p:ext uri="{BB962C8B-B14F-4D97-AF65-F5344CB8AC3E}">
        <p14:creationId xmlns:p14="http://schemas.microsoft.com/office/powerpoint/2010/main" val="1536692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14</a:t>
            </a:fld>
            <a:endParaRPr lang="en-SG"/>
          </a:p>
        </p:txBody>
      </p:sp>
    </p:spTree>
    <p:extLst>
      <p:ext uri="{BB962C8B-B14F-4D97-AF65-F5344CB8AC3E}">
        <p14:creationId xmlns:p14="http://schemas.microsoft.com/office/powerpoint/2010/main" val="3358893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3</a:t>
            </a:fld>
            <a:endParaRPr lang="en-SG"/>
          </a:p>
        </p:txBody>
      </p:sp>
    </p:spTree>
    <p:extLst>
      <p:ext uri="{BB962C8B-B14F-4D97-AF65-F5344CB8AC3E}">
        <p14:creationId xmlns:p14="http://schemas.microsoft.com/office/powerpoint/2010/main" val="4107310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4</a:t>
            </a:fld>
            <a:endParaRPr lang="en-SG"/>
          </a:p>
        </p:txBody>
      </p:sp>
    </p:spTree>
    <p:extLst>
      <p:ext uri="{BB962C8B-B14F-4D97-AF65-F5344CB8AC3E}">
        <p14:creationId xmlns:p14="http://schemas.microsoft.com/office/powerpoint/2010/main" val="109803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5</a:t>
            </a:fld>
            <a:endParaRPr lang="en-SG"/>
          </a:p>
        </p:txBody>
      </p:sp>
    </p:spTree>
    <p:extLst>
      <p:ext uri="{BB962C8B-B14F-4D97-AF65-F5344CB8AC3E}">
        <p14:creationId xmlns:p14="http://schemas.microsoft.com/office/powerpoint/2010/main" val="2106016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6</a:t>
            </a:fld>
            <a:endParaRPr lang="en-SG"/>
          </a:p>
        </p:txBody>
      </p:sp>
    </p:spTree>
    <p:extLst>
      <p:ext uri="{BB962C8B-B14F-4D97-AF65-F5344CB8AC3E}">
        <p14:creationId xmlns:p14="http://schemas.microsoft.com/office/powerpoint/2010/main" val="4116310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7</a:t>
            </a:fld>
            <a:endParaRPr lang="en-SG"/>
          </a:p>
        </p:txBody>
      </p:sp>
    </p:spTree>
    <p:extLst>
      <p:ext uri="{BB962C8B-B14F-4D97-AF65-F5344CB8AC3E}">
        <p14:creationId xmlns:p14="http://schemas.microsoft.com/office/powerpoint/2010/main" val="885600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8</a:t>
            </a:fld>
            <a:endParaRPr lang="en-SG"/>
          </a:p>
        </p:txBody>
      </p:sp>
    </p:spTree>
    <p:extLst>
      <p:ext uri="{BB962C8B-B14F-4D97-AF65-F5344CB8AC3E}">
        <p14:creationId xmlns:p14="http://schemas.microsoft.com/office/powerpoint/2010/main" val="122752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9</a:t>
            </a:fld>
            <a:endParaRPr lang="en-SG"/>
          </a:p>
        </p:txBody>
      </p:sp>
    </p:spTree>
    <p:extLst>
      <p:ext uri="{BB962C8B-B14F-4D97-AF65-F5344CB8AC3E}">
        <p14:creationId xmlns:p14="http://schemas.microsoft.com/office/powerpoint/2010/main" val="168556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10</a:t>
            </a:fld>
            <a:endParaRPr lang="en-SG"/>
          </a:p>
        </p:txBody>
      </p:sp>
    </p:spTree>
    <p:extLst>
      <p:ext uri="{BB962C8B-B14F-4D97-AF65-F5344CB8AC3E}">
        <p14:creationId xmlns:p14="http://schemas.microsoft.com/office/powerpoint/2010/main" val="2415967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891424"/>
            <a:ext cx="18288000" cy="2395576"/>
            <a:chOff x="0" y="0"/>
            <a:chExt cx="2716398" cy="355826"/>
          </a:xfrm>
        </p:grpSpPr>
        <p:sp>
          <p:nvSpPr>
            <p:cNvPr id="3" name="Freeform 3"/>
            <p:cNvSpPr/>
            <p:nvPr/>
          </p:nvSpPr>
          <p:spPr>
            <a:xfrm>
              <a:off x="0" y="0"/>
              <a:ext cx="2716398" cy="355826"/>
            </a:xfrm>
            <a:custGeom>
              <a:avLst/>
              <a:gdLst/>
              <a:ahLst/>
              <a:cxnLst/>
              <a:rect l="l" t="t" r="r" b="b"/>
              <a:pathLst>
                <a:path w="2716398" h="355826">
                  <a:moveTo>
                    <a:pt x="0" y="0"/>
                  </a:moveTo>
                  <a:lnTo>
                    <a:pt x="2716398" y="0"/>
                  </a:lnTo>
                  <a:lnTo>
                    <a:pt x="2716398" y="355826"/>
                  </a:lnTo>
                  <a:lnTo>
                    <a:pt x="0" y="355826"/>
                  </a:lnTo>
                  <a:lnTo>
                    <a:pt x="0" y="0"/>
                  </a:lnTo>
                </a:path>
              </a:pathLst>
            </a:custGeom>
            <a:solidFill>
              <a:srgbClr val="1D7151"/>
            </a:solidFill>
          </p:spPr>
          <p:txBody>
            <a:bodyPr/>
            <a:lstStyle/>
            <a:p>
              <a:endParaRPr lang="en-SG"/>
            </a:p>
          </p:txBody>
        </p:sp>
      </p:grpSp>
      <p:sp>
        <p:nvSpPr>
          <p:cNvPr id="4" name="TextBox 4"/>
          <p:cNvSpPr txBox="1"/>
          <p:nvPr/>
        </p:nvSpPr>
        <p:spPr>
          <a:xfrm>
            <a:off x="4734237" y="2988038"/>
            <a:ext cx="8819526" cy="3173946"/>
          </a:xfrm>
          <a:prstGeom prst="rect">
            <a:avLst/>
          </a:prstGeom>
        </p:spPr>
        <p:txBody>
          <a:bodyPr wrap="square" lIns="0" tIns="0" rIns="0" bIns="0" rtlCol="0" anchor="t">
            <a:spAutoFit/>
          </a:bodyPr>
          <a:lstStyle/>
          <a:p>
            <a:pPr algn="ctr">
              <a:lnSpc>
                <a:spcPts val="12599"/>
              </a:lnSpc>
            </a:pPr>
            <a:r>
              <a:rPr lang="en-US" sz="9000" dirty="0">
                <a:solidFill>
                  <a:srgbClr val="1D7151"/>
                </a:solidFill>
                <a:latin typeface="TAN Mon Cheri"/>
              </a:rPr>
              <a:t>Counting Dice</a:t>
            </a:r>
          </a:p>
        </p:txBody>
      </p:sp>
      <p:sp>
        <p:nvSpPr>
          <p:cNvPr id="5" name="TextBox 5"/>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6" name="TextBox 6"/>
          <p:cNvSpPr txBox="1"/>
          <p:nvPr/>
        </p:nvSpPr>
        <p:spPr>
          <a:xfrm>
            <a:off x="1028700" y="8404532"/>
            <a:ext cx="3554448" cy="413190"/>
          </a:xfrm>
          <a:prstGeom prst="rect">
            <a:avLst/>
          </a:prstGeom>
        </p:spPr>
        <p:txBody>
          <a:bodyPr lIns="0" tIns="0" rIns="0" bIns="0" rtlCol="0" anchor="t">
            <a:spAutoFit/>
          </a:bodyPr>
          <a:lstStyle/>
          <a:p>
            <a:pPr>
              <a:lnSpc>
                <a:spcPts val="3359"/>
              </a:lnSpc>
            </a:pPr>
            <a:r>
              <a:rPr lang="en-US" sz="2400" dirty="0">
                <a:solidFill>
                  <a:srgbClr val="F2EDDB"/>
                </a:solidFill>
                <a:latin typeface="Poppins Light"/>
              </a:rPr>
              <a:t>[DATE CREATED]</a:t>
            </a:r>
          </a:p>
        </p:txBody>
      </p:sp>
      <p:sp>
        <p:nvSpPr>
          <p:cNvPr id="7" name="TextBox 7"/>
          <p:cNvSpPr txBox="1"/>
          <p:nvPr/>
        </p:nvSpPr>
        <p:spPr>
          <a:xfrm>
            <a:off x="12573000" y="8404532"/>
            <a:ext cx="4686300" cy="413190"/>
          </a:xfrm>
          <a:prstGeom prst="rect">
            <a:avLst/>
          </a:prstGeom>
        </p:spPr>
        <p:txBody>
          <a:bodyPr wrap="square" lIns="0" tIns="0" rIns="0" bIns="0" rtlCol="0" anchor="t">
            <a:spAutoFit/>
          </a:bodyPr>
          <a:lstStyle/>
          <a:p>
            <a:pPr algn="r">
              <a:lnSpc>
                <a:spcPts val="3359"/>
              </a:lnSpc>
            </a:pPr>
            <a:r>
              <a:rPr lang="en-US" sz="2400" dirty="0">
                <a:solidFill>
                  <a:srgbClr val="F2EDDB"/>
                </a:solidFill>
                <a:latin typeface="Poppins Light"/>
              </a:rPr>
              <a:t>[NAME OF PRIMARY SCHOOL]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C660D118-AA4B-D729-0F12-22EB6CC34F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4D9846B-D110-8754-4A96-7577A272AA4B}"/>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Counts down to the start of the quiz.</a:t>
            </a:r>
          </a:p>
          <a:p>
            <a:pPr algn="just">
              <a:lnSpc>
                <a:spcPct val="250000"/>
              </a:lnSpc>
            </a:pPr>
            <a:r>
              <a:rPr lang="en-US" dirty="0">
                <a:solidFill>
                  <a:srgbClr val="545454"/>
                </a:solidFill>
                <a:latin typeface="Poppins Light"/>
              </a:rPr>
              <a:t>Presents the label "Ready in" and the countdown timer.</a:t>
            </a:r>
          </a:p>
          <a:p>
            <a:pPr algn="just">
              <a:lnSpc>
                <a:spcPct val="250000"/>
              </a:lnSpc>
            </a:pPr>
            <a:r>
              <a:rPr lang="en-US" dirty="0">
                <a:solidFill>
                  <a:srgbClr val="545454"/>
                </a:solidFill>
                <a:latin typeface="Poppins Light"/>
              </a:rPr>
              <a:t>Prepares players for the upcoming question.</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Ready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10</a:t>
            </a:r>
          </a:p>
        </p:txBody>
      </p:sp>
      <p:sp>
        <p:nvSpPr>
          <p:cNvPr id="8" name="Rectangle 7">
            <a:extLst>
              <a:ext uri="{FF2B5EF4-FFF2-40B4-BE49-F238E27FC236}">
                <a16:creationId xmlns:a16="http://schemas.microsoft.com/office/drawing/2014/main" id="{438C849A-7742-EDC9-8544-22660357B871}"/>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sp>
        <p:nvSpPr>
          <p:cNvPr id="11" name="Rectangle 10">
            <a:extLst>
              <a:ext uri="{FF2B5EF4-FFF2-40B4-BE49-F238E27FC236}">
                <a16:creationId xmlns:a16="http://schemas.microsoft.com/office/drawing/2014/main" id="{211755BB-BA01-8351-AE6F-5716F918F18D}"/>
              </a:ext>
            </a:extLst>
          </p:cNvPr>
          <p:cNvSpPr/>
          <p:nvPr/>
        </p:nvSpPr>
        <p:spPr>
          <a:xfrm>
            <a:off x="10723408" y="5833025"/>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1AA256DF-2932-5640-7BB3-6B21A3DD0D3E}"/>
              </a:ext>
            </a:extLst>
          </p:cNvPr>
          <p:cNvPicPr>
            <a:picLocks noChangeAspect="1"/>
          </p:cNvPicPr>
          <p:nvPr/>
        </p:nvPicPr>
        <p:blipFill>
          <a:blip r:embed="rId4"/>
          <a:stretch>
            <a:fillRect/>
          </a:stretch>
        </p:blipFill>
        <p:spPr>
          <a:xfrm>
            <a:off x="360000" y="360000"/>
            <a:ext cx="8280000" cy="6750897"/>
          </a:xfrm>
          <a:prstGeom prst="rect">
            <a:avLst/>
          </a:prstGeom>
        </p:spPr>
      </p:pic>
    </p:spTree>
    <p:extLst>
      <p:ext uri="{BB962C8B-B14F-4D97-AF65-F5344CB8AC3E}">
        <p14:creationId xmlns:p14="http://schemas.microsoft.com/office/powerpoint/2010/main" val="213592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6758EA2B-A7BE-D213-02BC-94E3ADE8BB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3E21D9B-47EB-B192-B9EC-6F226868EAD1}"/>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Displays an image related to the question.</a:t>
            </a:r>
          </a:p>
          <a:p>
            <a:pPr algn="just">
              <a:lnSpc>
                <a:spcPct val="250000"/>
              </a:lnSpc>
            </a:pPr>
            <a:r>
              <a:rPr lang="en-US" dirty="0">
                <a:solidFill>
                  <a:srgbClr val="545454"/>
                </a:solidFill>
                <a:latin typeface="Poppins Light"/>
              </a:rPr>
              <a:t>Asks a visual question about the image.</a:t>
            </a:r>
          </a:p>
          <a:p>
            <a:pPr algn="just">
              <a:lnSpc>
                <a:spcPct val="250000"/>
              </a:lnSpc>
            </a:pPr>
            <a:r>
              <a:rPr lang="en-US" dirty="0">
                <a:solidFill>
                  <a:srgbClr val="545454"/>
                </a:solidFill>
                <a:latin typeface="Poppins Light"/>
              </a:rPr>
              <a:t>Countdown timer indicates remaining time to answer in the background</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Question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11</a:t>
            </a:r>
          </a:p>
        </p:txBody>
      </p:sp>
      <p:sp>
        <p:nvSpPr>
          <p:cNvPr id="8" name="Rectangle 7">
            <a:extLst>
              <a:ext uri="{FF2B5EF4-FFF2-40B4-BE49-F238E27FC236}">
                <a16:creationId xmlns:a16="http://schemas.microsoft.com/office/drawing/2014/main" id="{438A4590-DE53-DD87-0AD1-E066C9ACB082}"/>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Question Screen</a:t>
            </a:r>
            <a:endParaRPr lang="en-US" sz="1800" i="1" dirty="0">
              <a:solidFill>
                <a:srgbClr val="545454"/>
              </a:solidFill>
              <a:latin typeface="Poppins Light"/>
            </a:endParaRPr>
          </a:p>
        </p:txBody>
      </p:sp>
      <p:pic>
        <p:nvPicPr>
          <p:cNvPr id="11" name="Picture 10">
            <a:extLst>
              <a:ext uri="{FF2B5EF4-FFF2-40B4-BE49-F238E27FC236}">
                <a16:creationId xmlns:a16="http://schemas.microsoft.com/office/drawing/2014/main" id="{E3C564B2-B0DF-9BF3-B9FD-4287A0C7844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953414" y="6437261"/>
            <a:ext cx="3470769" cy="1952307"/>
          </a:xfrm>
          <a:prstGeom prst="rect">
            <a:avLst/>
          </a:prstGeom>
        </p:spPr>
      </p:pic>
      <p:pic>
        <p:nvPicPr>
          <p:cNvPr id="17" name="Picture 16">
            <a:extLst>
              <a:ext uri="{FF2B5EF4-FFF2-40B4-BE49-F238E27FC236}">
                <a16:creationId xmlns:a16="http://schemas.microsoft.com/office/drawing/2014/main" id="{D3A26165-98EA-8820-C761-0FFD1671D16E}"/>
              </a:ext>
            </a:extLst>
          </p:cNvPr>
          <p:cNvPicPr>
            <a:picLocks noChangeAspect="1"/>
          </p:cNvPicPr>
          <p:nvPr/>
        </p:nvPicPr>
        <p:blipFill>
          <a:blip r:embed="rId5"/>
          <a:stretch>
            <a:fillRect/>
          </a:stretch>
        </p:blipFill>
        <p:spPr>
          <a:xfrm>
            <a:off x="360000" y="360000"/>
            <a:ext cx="8280000" cy="9419449"/>
          </a:xfrm>
          <a:prstGeom prst="rect">
            <a:avLst/>
          </a:prstGeom>
        </p:spPr>
      </p:pic>
    </p:spTree>
    <p:extLst>
      <p:ext uri="{BB962C8B-B14F-4D97-AF65-F5344CB8AC3E}">
        <p14:creationId xmlns:p14="http://schemas.microsoft.com/office/powerpoint/2010/main" val="830818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A791955E-9334-EDD5-E8E1-61CD45C5AE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8BCA7E2D-56E7-C58F-A5CE-58F2D9D22383}"/>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Allows the player to input their answer.</a:t>
            </a:r>
          </a:p>
          <a:p>
            <a:pPr algn="just">
              <a:lnSpc>
                <a:spcPct val="250000"/>
              </a:lnSpc>
            </a:pPr>
            <a:r>
              <a:rPr lang="en-US" dirty="0">
                <a:solidFill>
                  <a:srgbClr val="545454"/>
                </a:solidFill>
                <a:latin typeface="Poppins Light"/>
              </a:rPr>
              <a:t>Displays the label "Enter your answer" and a text input field.</a:t>
            </a:r>
          </a:p>
          <a:p>
            <a:pPr algn="just">
              <a:lnSpc>
                <a:spcPct val="250000"/>
              </a:lnSpc>
            </a:pPr>
            <a:r>
              <a:rPr lang="en-US" dirty="0">
                <a:solidFill>
                  <a:srgbClr val="545454"/>
                </a:solidFill>
                <a:latin typeface="Poppins Light"/>
              </a:rPr>
              <a:t>Enables user to type and submit their response.</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Answer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12</a:t>
            </a:r>
          </a:p>
        </p:txBody>
      </p:sp>
      <p:sp>
        <p:nvSpPr>
          <p:cNvPr id="8" name="Rectangle 7">
            <a:extLst>
              <a:ext uri="{FF2B5EF4-FFF2-40B4-BE49-F238E27FC236}">
                <a16:creationId xmlns:a16="http://schemas.microsoft.com/office/drawing/2014/main" id="{A8077C1B-5FB7-14E0-5EC5-F20A346A14E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Answer Screen</a:t>
            </a:r>
            <a:endParaRPr lang="en-US" sz="1800" i="1" dirty="0">
              <a:solidFill>
                <a:srgbClr val="545454"/>
              </a:solidFill>
              <a:latin typeface="Poppins Light"/>
            </a:endParaRPr>
          </a:p>
        </p:txBody>
      </p:sp>
      <p:sp>
        <p:nvSpPr>
          <p:cNvPr id="11" name="Rectangle 10">
            <a:extLst>
              <a:ext uri="{FF2B5EF4-FFF2-40B4-BE49-F238E27FC236}">
                <a16:creationId xmlns:a16="http://schemas.microsoft.com/office/drawing/2014/main" id="{B518C4C6-7338-F30A-7585-4AA34E82D64E}"/>
              </a:ext>
            </a:extLst>
          </p:cNvPr>
          <p:cNvSpPr/>
          <p:nvPr/>
        </p:nvSpPr>
        <p:spPr>
          <a:xfrm>
            <a:off x="10515600" y="5878277"/>
            <a:ext cx="4228646" cy="159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Rounded MT Bold" panose="020F0704030504030204" pitchFamily="34" charset="0"/>
              </a:rPr>
              <a:t>What is the answer?</a:t>
            </a:r>
            <a:endParaRPr lang="en-SG" sz="3200" dirty="0">
              <a:solidFill>
                <a:schemeClr val="tx1"/>
              </a:solidFill>
              <a:latin typeface="Arial Rounded MT Bold" panose="020F0704030504030204" pitchFamily="34" charset="0"/>
            </a:endParaRPr>
          </a:p>
        </p:txBody>
      </p:sp>
      <p:sp>
        <p:nvSpPr>
          <p:cNvPr id="15" name="Rectangle 14">
            <a:extLst>
              <a:ext uri="{FF2B5EF4-FFF2-40B4-BE49-F238E27FC236}">
                <a16:creationId xmlns:a16="http://schemas.microsoft.com/office/drawing/2014/main" id="{3E07DD0E-FDD1-13A6-9588-13FC58CE4014}"/>
              </a:ext>
            </a:extLst>
          </p:cNvPr>
          <p:cNvSpPr/>
          <p:nvPr/>
        </p:nvSpPr>
        <p:spPr>
          <a:xfrm>
            <a:off x="10922670" y="7928252"/>
            <a:ext cx="3470769" cy="6096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A computer screen shot of a program code&#10;&#10;Description automatically generated">
            <a:extLst>
              <a:ext uri="{FF2B5EF4-FFF2-40B4-BE49-F238E27FC236}">
                <a16:creationId xmlns:a16="http://schemas.microsoft.com/office/drawing/2014/main" id="{6823F23F-5C98-8965-9707-5355FA148E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60000"/>
            <a:ext cx="8280000" cy="6467298"/>
          </a:xfrm>
          <a:prstGeom prst="rect">
            <a:avLst/>
          </a:prstGeom>
        </p:spPr>
      </p:pic>
    </p:spTree>
    <p:extLst>
      <p:ext uri="{BB962C8B-B14F-4D97-AF65-F5344CB8AC3E}">
        <p14:creationId xmlns:p14="http://schemas.microsoft.com/office/powerpoint/2010/main" val="4114521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Shows the outcome of the player's answer.</a:t>
            </a:r>
          </a:p>
          <a:p>
            <a:pPr algn="just">
              <a:lnSpc>
                <a:spcPct val="250000"/>
              </a:lnSpc>
            </a:pPr>
            <a:r>
              <a:rPr lang="en-US" dirty="0">
                <a:solidFill>
                  <a:srgbClr val="545454"/>
                </a:solidFill>
                <a:latin typeface="Poppins Light"/>
              </a:rPr>
              <a:t>Indicates whether the answer was correct or not.</a:t>
            </a:r>
          </a:p>
          <a:p>
            <a:pPr algn="just">
              <a:lnSpc>
                <a:spcPct val="250000"/>
              </a:lnSpc>
            </a:pPr>
            <a:r>
              <a:rPr lang="en-US" dirty="0">
                <a:solidFill>
                  <a:srgbClr val="545454"/>
                </a:solidFill>
                <a:latin typeface="Poppins Light"/>
              </a:rPr>
              <a:t>Presents the label "You scored" and the score.</a:t>
            </a:r>
          </a:p>
          <a:p>
            <a:pPr algn="just">
              <a:lnSpc>
                <a:spcPct val="250000"/>
              </a:lnSpc>
            </a:pPr>
            <a:endParaRPr lang="en-US" dirty="0">
              <a:solidFill>
                <a:srgbClr val="545454"/>
              </a:solidFill>
              <a:latin typeface="Poppins Light"/>
            </a:endParaRP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Result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13</a:t>
            </a:r>
          </a:p>
        </p:txBody>
      </p:sp>
      <p:pic>
        <p:nvPicPr>
          <p:cNvPr id="11" name="Picture 4">
            <a:extLst>
              <a:ext uri="{FF2B5EF4-FFF2-40B4-BE49-F238E27FC236}">
                <a16:creationId xmlns:a16="http://schemas.microsoft.com/office/drawing/2014/main" id="{BDB78805-0CB7-8207-00B4-2BEC8E9C16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F54F269B-15DD-2FCF-F3A2-D28D6D550BA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sp>
        <p:nvSpPr>
          <p:cNvPr id="16" name="Rectangle 15">
            <a:extLst>
              <a:ext uri="{FF2B5EF4-FFF2-40B4-BE49-F238E27FC236}">
                <a16:creationId xmlns:a16="http://schemas.microsoft.com/office/drawing/2014/main" id="{42AAE387-7971-C194-E65B-0D6B988F7578}"/>
              </a:ext>
            </a:extLst>
          </p:cNvPr>
          <p:cNvSpPr/>
          <p:nvPr/>
        </p:nvSpPr>
        <p:spPr>
          <a:xfrm>
            <a:off x="10210800" y="5666020"/>
            <a:ext cx="4953000" cy="33460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 </a:t>
            </a:r>
            <a:endParaRPr lang="en-SG" sz="4400" dirty="0">
              <a:solidFill>
                <a:schemeClr val="tx1"/>
              </a:solidFill>
              <a:latin typeface="Arial Rounded MT Bold" panose="020F0704030504030204" pitchFamily="34" charset="0"/>
            </a:endParaRPr>
          </a:p>
        </p:txBody>
      </p:sp>
      <p:pic>
        <p:nvPicPr>
          <p:cNvPr id="8" name="Picture 7" descr="A screen shot of a computer program&#10;&#10;Description automatically generated">
            <a:extLst>
              <a:ext uri="{FF2B5EF4-FFF2-40B4-BE49-F238E27FC236}">
                <a16:creationId xmlns:a16="http://schemas.microsoft.com/office/drawing/2014/main" id="{1EE8F0F2-B536-FD70-554F-143C21AA4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60000"/>
            <a:ext cx="8280000" cy="5510307"/>
          </a:xfrm>
          <a:prstGeom prst="rect">
            <a:avLst/>
          </a:prstGeom>
        </p:spPr>
      </p:pic>
    </p:spTree>
    <p:extLst>
      <p:ext uri="{BB962C8B-B14F-4D97-AF65-F5344CB8AC3E}">
        <p14:creationId xmlns:p14="http://schemas.microsoft.com/office/powerpoint/2010/main" val="4090468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Declares the winner of the game.</a:t>
            </a:r>
          </a:p>
          <a:p>
            <a:pPr algn="just">
              <a:lnSpc>
                <a:spcPct val="250000"/>
              </a:lnSpc>
            </a:pPr>
            <a:r>
              <a:rPr lang="en-US" dirty="0">
                <a:solidFill>
                  <a:srgbClr val="545454"/>
                </a:solidFill>
                <a:latin typeface="Poppins Light"/>
              </a:rPr>
              <a:t>Displays the label "Winner" along with the winning player or a draw message.</a:t>
            </a:r>
          </a:p>
          <a:p>
            <a:pPr algn="just">
              <a:lnSpc>
                <a:spcPct val="250000"/>
              </a:lnSpc>
            </a:pPr>
            <a:r>
              <a:rPr lang="en-US" dirty="0">
                <a:solidFill>
                  <a:srgbClr val="545454"/>
                </a:solidFill>
                <a:latin typeface="Poppins Light"/>
              </a:rPr>
              <a:t>Celebrates the victor of the quiz.</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Winner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14</a:t>
            </a:r>
          </a:p>
        </p:txBody>
      </p:sp>
      <p:pic>
        <p:nvPicPr>
          <p:cNvPr id="8" name="Picture 4">
            <a:extLst>
              <a:ext uri="{FF2B5EF4-FFF2-40B4-BE49-F238E27FC236}">
                <a16:creationId xmlns:a16="http://schemas.microsoft.com/office/drawing/2014/main" id="{1ED5955D-4213-8A32-570F-9846F66BB6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C5ABD7D-A233-7113-D5D7-9A62C6E8C2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sp>
        <p:nvSpPr>
          <p:cNvPr id="15" name="Rectangle 14">
            <a:extLst>
              <a:ext uri="{FF2B5EF4-FFF2-40B4-BE49-F238E27FC236}">
                <a16:creationId xmlns:a16="http://schemas.microsoft.com/office/drawing/2014/main" id="{C54E8D71-D65B-7C36-E449-481D6BAAD2B0}"/>
              </a:ext>
            </a:extLst>
          </p:cNvPr>
          <p:cNvSpPr/>
          <p:nvPr/>
        </p:nvSpPr>
        <p:spPr>
          <a:xfrm>
            <a:off x="10210800" y="5493090"/>
            <a:ext cx="4877298" cy="33724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BBD7775A-25C6-A4A1-9324-0E60518DA10D}"/>
              </a:ext>
            </a:extLst>
          </p:cNvPr>
          <p:cNvPicPr>
            <a:picLocks noChangeAspect="1"/>
          </p:cNvPicPr>
          <p:nvPr/>
        </p:nvPicPr>
        <p:blipFill>
          <a:blip r:embed="rId4"/>
          <a:stretch>
            <a:fillRect/>
          </a:stretch>
        </p:blipFill>
        <p:spPr>
          <a:xfrm>
            <a:off x="360000" y="360000"/>
            <a:ext cx="8280000" cy="6770992"/>
          </a:xfrm>
          <a:prstGeom prst="rect">
            <a:avLst/>
          </a:prstGeom>
        </p:spPr>
      </p:pic>
    </p:spTree>
    <p:extLst>
      <p:ext uri="{BB962C8B-B14F-4D97-AF65-F5344CB8AC3E}">
        <p14:creationId xmlns:p14="http://schemas.microsoft.com/office/powerpoint/2010/main" val="2681283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C61300-C6B4-AA09-57D1-2071D09AE6F3}"/>
              </a:ext>
            </a:extLst>
          </p:cNvPr>
          <p:cNvSpPr/>
          <p:nvPr/>
        </p:nvSpPr>
        <p:spPr>
          <a:xfrm>
            <a:off x="413166" y="1243474"/>
            <a:ext cx="15699223" cy="8624426"/>
          </a:xfrm>
          <a:prstGeom prst="rect">
            <a:avLst/>
          </a:prstGeom>
          <a:solidFill>
            <a:srgbClr val="1D7151">
              <a:alpha val="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wrap="square" lIns="0" tIns="0" rIns="0" bIns="0" rtlCol="0" anchor="t">
            <a:spAutoFit/>
          </a:bodyPr>
          <a:lstStyle/>
          <a:p>
            <a:pPr algn="ctr">
              <a:lnSpc>
                <a:spcPts val="3919"/>
              </a:lnSpc>
            </a:pPr>
            <a:r>
              <a:rPr lang="en-US" sz="2799" dirty="0">
                <a:solidFill>
                  <a:srgbClr val="F2EDDB"/>
                </a:solidFill>
                <a:latin typeface="Poppins Light"/>
              </a:rPr>
              <a:t>2</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32" name="TextBox 6">
            <a:extLst>
              <a:ext uri="{FF2B5EF4-FFF2-40B4-BE49-F238E27FC236}">
                <a16:creationId xmlns:a16="http://schemas.microsoft.com/office/drawing/2014/main" id="{744F12C0-BE9C-B193-08CD-AE49C8AA18D7}"/>
              </a:ext>
            </a:extLst>
          </p:cNvPr>
          <p:cNvSpPr txBox="1"/>
          <p:nvPr/>
        </p:nvSpPr>
        <p:spPr>
          <a:xfrm>
            <a:off x="685800" y="1676865"/>
            <a:ext cx="15223489" cy="6881371"/>
          </a:xfrm>
          <a:prstGeom prst="rect">
            <a:avLst/>
          </a:prstGeom>
          <a:noFill/>
        </p:spPr>
        <p:txBody>
          <a:bodyPr wrap="square" lIns="0" tIns="0" rIns="0" bIns="0" rtlCol="0" anchor="t">
            <a:spAutoFit/>
          </a:bodyPr>
          <a:lstStyle/>
          <a:p>
            <a:pPr algn="just">
              <a:lnSpc>
                <a:spcPts val="3600"/>
              </a:lnSpc>
            </a:pPr>
            <a:r>
              <a:rPr lang="en-US" sz="2000" dirty="0">
                <a:solidFill>
                  <a:srgbClr val="545454"/>
                </a:solidFill>
                <a:latin typeface="Poppins Light"/>
              </a:rPr>
              <a:t>(Motivation) Good morning, everyone. My name is [Your Name], and today I'm excited to present my amazing project I've developed using Pygame. The motivation behind this project was to create an interactive and educational game that allows children to practice counting in a fun and engaging way.</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(Define Problem) My problem statement is to design a game that encourages children to practice counting by seeing an image containing dices before answering, with the aim of fostering an enjoyable learning experience.</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(Ideate Approach) To address this challenge, I ideated a concept where an image with 2 dices will be shown. Users, particularly children, would have to do the sum of the 2 dices and enter the answer, implementing a scoring system to track their progress. The goal was to ensure a child-friendly and engaging gameplay experience.</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(Create Solution) Leveraging the Pygame library, I implemented the solution, which consists of a main game loop featuring random images of different sets of dices , a scoring mechanism, and a defined game over condition. The result is a functional and visually appealing counting dice game that aligns with the initial goal of providing an enjoyable learning experience for children.</a:t>
            </a:r>
          </a:p>
        </p:txBody>
      </p:sp>
      <p:sp>
        <p:nvSpPr>
          <p:cNvPr id="2" name="TextBox 8">
            <a:extLst>
              <a:ext uri="{FF2B5EF4-FFF2-40B4-BE49-F238E27FC236}">
                <a16:creationId xmlns:a16="http://schemas.microsoft.com/office/drawing/2014/main" id="{5FB31405-7FFD-A802-616C-BEAD6ED6ED9B}"/>
              </a:ext>
            </a:extLst>
          </p:cNvPr>
          <p:cNvSpPr txBox="1"/>
          <p:nvPr/>
        </p:nvSpPr>
        <p:spPr>
          <a:xfrm>
            <a:off x="685800" y="562761"/>
            <a:ext cx="6950569" cy="679450"/>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What I’ve accomplished</a:t>
            </a:r>
          </a:p>
        </p:txBody>
      </p:sp>
    </p:spTree>
    <p:extLst>
      <p:ext uri="{BB962C8B-B14F-4D97-AF65-F5344CB8AC3E}">
        <p14:creationId xmlns:p14="http://schemas.microsoft.com/office/powerpoint/2010/main" val="962176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3</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Process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28" name="Group 27">
            <a:extLst>
              <a:ext uri="{FF2B5EF4-FFF2-40B4-BE49-F238E27FC236}">
                <a16:creationId xmlns:a16="http://schemas.microsoft.com/office/drawing/2014/main" id="{12B3738D-1B4F-17BA-0801-679F85253638}"/>
              </a:ext>
            </a:extLst>
          </p:cNvPr>
          <p:cNvGrpSpPr/>
          <p:nvPr/>
        </p:nvGrpSpPr>
        <p:grpSpPr>
          <a:xfrm>
            <a:off x="3754028" y="2628899"/>
            <a:ext cx="11418256" cy="1981201"/>
            <a:chOff x="3754028" y="2628899"/>
            <a:chExt cx="11418256" cy="1981201"/>
          </a:xfrm>
          <a:solidFill>
            <a:srgbClr val="604A7B">
              <a:alpha val="70000"/>
            </a:srgbClr>
          </a:solidFill>
        </p:grpSpPr>
        <p:sp>
          <p:nvSpPr>
            <p:cNvPr id="21" name="Rectangle 20">
              <a:extLst>
                <a:ext uri="{FF2B5EF4-FFF2-40B4-BE49-F238E27FC236}">
                  <a16:creationId xmlns:a16="http://schemas.microsoft.com/office/drawing/2014/main" id="{EF17FC96-E64E-9B18-BD9B-655B0CA60147}"/>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Create an interactive game for children to practice</a:t>
              </a:r>
              <a:r>
                <a:rPr lang="en-US" sz="2000" b="1" dirty="0">
                  <a:solidFill>
                    <a:schemeClr val="bg1"/>
                  </a:solidFill>
                  <a:latin typeface="Poppins Light" panose="00000400000000000000" pitchFamily="2" charset="0"/>
                  <a:cs typeface="Poppins Light" panose="00000400000000000000" pitchFamily="2" charset="0"/>
                </a:rPr>
                <a:t> counting dice</a:t>
              </a:r>
              <a:r>
                <a:rPr lang="en-US" sz="2000" dirty="0">
                  <a:solidFill>
                    <a:schemeClr val="bg1"/>
                  </a:solidFill>
                  <a:latin typeface="Poppins Light" panose="00000400000000000000" pitchFamily="2" charset="0"/>
                  <a:cs typeface="Poppins Light" panose="00000400000000000000" pitchFamily="2" charset="0"/>
                </a:rPr>
                <a:t> that appear in the images, promoting an enjoyable learning experience.</a:t>
              </a:r>
            </a:p>
          </p:txBody>
        </p:sp>
        <p:sp>
          <p:nvSpPr>
            <p:cNvPr id="25" name="Rectangle 24">
              <a:extLst>
                <a:ext uri="{FF2B5EF4-FFF2-40B4-BE49-F238E27FC236}">
                  <a16:creationId xmlns:a16="http://schemas.microsoft.com/office/drawing/2014/main" id="{CA9E6959-DB31-27FB-18F0-5BCF3B5477D4}"/>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9" name="Group 28">
            <a:extLst>
              <a:ext uri="{FF2B5EF4-FFF2-40B4-BE49-F238E27FC236}">
                <a16:creationId xmlns:a16="http://schemas.microsoft.com/office/drawing/2014/main" id="{3518936A-2E43-4B15-E9F0-EB43BAB97396}"/>
              </a:ext>
            </a:extLst>
          </p:cNvPr>
          <p:cNvGrpSpPr/>
          <p:nvPr/>
        </p:nvGrpSpPr>
        <p:grpSpPr>
          <a:xfrm>
            <a:off x="3754028" y="4838700"/>
            <a:ext cx="11418256" cy="1981201"/>
            <a:chOff x="3754028" y="4838700"/>
            <a:chExt cx="11418256" cy="1981201"/>
          </a:xfrm>
          <a:solidFill>
            <a:srgbClr val="604A7B">
              <a:alpha val="70000"/>
            </a:srgbClr>
          </a:solidFill>
        </p:grpSpPr>
        <p:sp>
          <p:nvSpPr>
            <p:cNvPr id="22" name="Rectangle 21">
              <a:extLst>
                <a:ext uri="{FF2B5EF4-FFF2-40B4-BE49-F238E27FC236}">
                  <a16:creationId xmlns:a16="http://schemas.microsoft.com/office/drawing/2014/main" id="{DCFEBD6E-EA08-03F3-EDE2-3F8AC7400CFB}"/>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Develop a concept where </a:t>
              </a:r>
              <a:r>
                <a:rPr lang="en-US" sz="2000" b="1" dirty="0">
                  <a:solidFill>
                    <a:schemeClr val="bg1"/>
                  </a:solidFill>
                  <a:latin typeface="Poppins Light" panose="00000400000000000000" pitchFamily="2" charset="0"/>
                  <a:cs typeface="Poppins Light" panose="00000400000000000000" pitchFamily="2" charset="0"/>
                </a:rPr>
                <a:t>dices images </a:t>
              </a:r>
              <a:r>
                <a:rPr lang="en-US" sz="2000" dirty="0">
                  <a:solidFill>
                    <a:schemeClr val="bg1"/>
                  </a:solidFill>
                  <a:latin typeface="Poppins Light" panose="00000400000000000000" pitchFamily="2" charset="0"/>
                  <a:cs typeface="Poppins Light" panose="00000400000000000000" pitchFamily="2" charset="0"/>
                </a:rPr>
                <a:t>shown for children to count. </a:t>
              </a:r>
            </a:p>
            <a:p>
              <a:pPr lvl="2" algn="just"/>
              <a:endParaRPr lang="en-US" sz="2000" dirty="0">
                <a:solidFill>
                  <a:schemeClr val="bg1"/>
                </a:solidFill>
                <a:latin typeface="Poppins Light" panose="00000400000000000000" pitchFamily="2" charset="0"/>
                <a:cs typeface="Poppins Light" panose="00000400000000000000" pitchFamily="2" charset="0"/>
              </a:endParaRPr>
            </a:p>
            <a:p>
              <a:pPr lvl="2" algn="just"/>
              <a:r>
                <a:rPr lang="en-US" sz="2000" dirty="0">
                  <a:solidFill>
                    <a:schemeClr val="bg1"/>
                  </a:solidFill>
                  <a:latin typeface="Poppins Light" panose="00000400000000000000" pitchFamily="2" charset="0"/>
                  <a:cs typeface="Poppins Light" panose="00000400000000000000" pitchFamily="2" charset="0"/>
                </a:rPr>
                <a:t>Implement a scoring system, and introduce visual feedback, ensuring a child-friendly and engaging gameplay.</a:t>
              </a:r>
            </a:p>
          </p:txBody>
        </p:sp>
        <p:sp>
          <p:nvSpPr>
            <p:cNvPr id="26" name="Rectangle 25">
              <a:extLst>
                <a:ext uri="{FF2B5EF4-FFF2-40B4-BE49-F238E27FC236}">
                  <a16:creationId xmlns:a16="http://schemas.microsoft.com/office/drawing/2014/main" id="{9411D623-17FB-ABA3-B598-A3C16407FDDF}"/>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33" name="Group 32">
            <a:extLst>
              <a:ext uri="{FF2B5EF4-FFF2-40B4-BE49-F238E27FC236}">
                <a16:creationId xmlns:a16="http://schemas.microsoft.com/office/drawing/2014/main" id="{F7A83B73-C250-DBE1-CF40-58B6A6712CCE}"/>
              </a:ext>
            </a:extLst>
          </p:cNvPr>
          <p:cNvGrpSpPr/>
          <p:nvPr/>
        </p:nvGrpSpPr>
        <p:grpSpPr>
          <a:xfrm>
            <a:off x="3754028" y="7048499"/>
            <a:ext cx="11418256" cy="1981203"/>
            <a:chOff x="3754028" y="7048499"/>
            <a:chExt cx="11418256" cy="1981203"/>
          </a:xfrm>
          <a:solidFill>
            <a:srgbClr val="604A7B">
              <a:alpha val="70000"/>
            </a:srgbClr>
          </a:solidFill>
        </p:grpSpPr>
        <p:sp>
          <p:nvSpPr>
            <p:cNvPr id="23" name="Rectangle 22">
              <a:extLst>
                <a:ext uri="{FF2B5EF4-FFF2-40B4-BE49-F238E27FC236}">
                  <a16:creationId xmlns:a16="http://schemas.microsoft.com/office/drawing/2014/main" id="{2F9DF2C8-0EF3-A3C7-C1DB-B0FFB458961F}"/>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Using Pygame, the solution involves a main game loop with random displaying of dice images, a scoring mechanism, and a game over condition, providing a functional and visually appealing counting game</a:t>
              </a:r>
              <a:r>
                <a:rPr lang="en-US" sz="2000" b="1" dirty="0">
                  <a:solidFill>
                    <a:schemeClr val="bg1"/>
                  </a:solidFill>
                  <a:latin typeface="Poppins Light" panose="00000400000000000000" pitchFamily="2" charset="0"/>
                  <a:cs typeface="Poppins Light" panose="00000400000000000000" pitchFamily="2" charset="0"/>
                </a:rPr>
                <a:t>.</a:t>
              </a:r>
              <a:endParaRPr lang="en-GB" sz="2000" b="1" dirty="0">
                <a:solidFill>
                  <a:schemeClr val="bg1"/>
                </a:solidFill>
                <a:latin typeface="Poppins Light" panose="00000400000000000000" pitchFamily="2" charset="0"/>
                <a:cs typeface="Poppins Light" panose="00000400000000000000" pitchFamily="2" charset="0"/>
              </a:endParaRPr>
            </a:p>
          </p:txBody>
        </p:sp>
        <p:sp>
          <p:nvSpPr>
            <p:cNvPr id="27" name="Rectangle 26">
              <a:extLst>
                <a:ext uri="{FF2B5EF4-FFF2-40B4-BE49-F238E27FC236}">
                  <a16:creationId xmlns:a16="http://schemas.microsoft.com/office/drawing/2014/main" id="{441F0FD2-F330-CA57-949A-A027472BDC9F}"/>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18" name="Rectangle 17">
            <a:extLst>
              <a:ext uri="{FF2B5EF4-FFF2-40B4-BE49-F238E27FC236}">
                <a16:creationId xmlns:a16="http://schemas.microsoft.com/office/drawing/2014/main" id="{157D6DD6-7128-D304-A08C-6F5916E7B2EB}"/>
              </a:ext>
            </a:extLst>
          </p:cNvPr>
          <p:cNvSpPr/>
          <p:nvPr/>
        </p:nvSpPr>
        <p:spPr>
          <a:xfrm>
            <a:off x="2133600" y="3002970"/>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Define Problem</a:t>
            </a:r>
          </a:p>
        </p:txBody>
      </p:sp>
      <p:sp>
        <p:nvSpPr>
          <p:cNvPr id="19" name="Rectangle 18">
            <a:extLst>
              <a:ext uri="{FF2B5EF4-FFF2-40B4-BE49-F238E27FC236}">
                <a16:creationId xmlns:a16="http://schemas.microsoft.com/office/drawing/2014/main" id="{A6854822-CF5B-4492-0BB3-6D8162C194D0}"/>
              </a:ext>
            </a:extLst>
          </p:cNvPr>
          <p:cNvSpPr/>
          <p:nvPr/>
        </p:nvSpPr>
        <p:spPr>
          <a:xfrm>
            <a:off x="2153728" y="5344221"/>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Ideate Approach</a:t>
            </a:r>
          </a:p>
        </p:txBody>
      </p:sp>
      <p:sp>
        <p:nvSpPr>
          <p:cNvPr id="20" name="Rectangle 19">
            <a:extLst>
              <a:ext uri="{FF2B5EF4-FFF2-40B4-BE49-F238E27FC236}">
                <a16:creationId xmlns:a16="http://schemas.microsoft.com/office/drawing/2014/main" id="{E846C96F-F264-25B0-EE8E-0DA63691E6E0}"/>
              </a:ext>
            </a:extLst>
          </p:cNvPr>
          <p:cNvSpPr/>
          <p:nvPr/>
        </p:nvSpPr>
        <p:spPr>
          <a:xfrm>
            <a:off x="2174834" y="7527800"/>
            <a:ext cx="2264216" cy="1017960"/>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Create </a:t>
            </a:r>
          </a:p>
          <a:p>
            <a:pPr algn="ctr"/>
            <a:r>
              <a:rPr lang="en-GB" sz="2000" dirty="0">
                <a:solidFill>
                  <a:schemeClr val="bg1"/>
                </a:solidFill>
                <a:latin typeface="Poppins Light" panose="00000400000000000000" pitchFamily="2" charset="0"/>
                <a:cs typeface="Poppins Light" panose="00000400000000000000" pitchFamily="2" charset="0"/>
              </a:rPr>
              <a:t>Solution</a:t>
            </a:r>
          </a:p>
        </p:txBody>
      </p:sp>
    </p:spTree>
    <p:extLst>
      <p:ext uri="{BB962C8B-B14F-4D97-AF65-F5344CB8AC3E}">
        <p14:creationId xmlns:p14="http://schemas.microsoft.com/office/powerpoint/2010/main" val="137012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4</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State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2" name="Rectangle 1">
            <a:extLst>
              <a:ext uri="{FF2B5EF4-FFF2-40B4-BE49-F238E27FC236}">
                <a16:creationId xmlns:a16="http://schemas.microsoft.com/office/drawing/2014/main" id="{2A7B4C27-EC0F-71AE-F8FF-B543499B8316}"/>
              </a:ext>
            </a:extLst>
          </p:cNvPr>
          <p:cNvSpPr/>
          <p:nvPr/>
        </p:nvSpPr>
        <p:spPr>
          <a:xfrm>
            <a:off x="10972800" y="8825865"/>
            <a:ext cx="3810000" cy="838200"/>
          </a:xfrm>
          <a:prstGeom prst="rect">
            <a:avLst/>
          </a:prstGeom>
          <a:solidFill>
            <a:srgbClr val="1D7151">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Winner</a:t>
            </a:r>
          </a:p>
        </p:txBody>
      </p:sp>
      <p:sp>
        <p:nvSpPr>
          <p:cNvPr id="6" name="Rectangle 5">
            <a:extLst>
              <a:ext uri="{FF2B5EF4-FFF2-40B4-BE49-F238E27FC236}">
                <a16:creationId xmlns:a16="http://schemas.microsoft.com/office/drawing/2014/main" id="{D542EAE7-2B05-AA65-3B2D-46927F2EA4AF}"/>
              </a:ext>
            </a:extLst>
          </p:cNvPr>
          <p:cNvSpPr/>
          <p:nvPr/>
        </p:nvSpPr>
        <p:spPr>
          <a:xfrm>
            <a:off x="10972800" y="7534702"/>
            <a:ext cx="3810000" cy="838200"/>
          </a:xfrm>
          <a:prstGeom prst="rect">
            <a:avLst/>
          </a:prstGeom>
          <a:solidFill>
            <a:srgbClr val="1D7151">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Result</a:t>
            </a:r>
          </a:p>
        </p:txBody>
      </p:sp>
      <p:sp>
        <p:nvSpPr>
          <p:cNvPr id="7" name="Rectangle 6">
            <a:extLst>
              <a:ext uri="{FF2B5EF4-FFF2-40B4-BE49-F238E27FC236}">
                <a16:creationId xmlns:a16="http://schemas.microsoft.com/office/drawing/2014/main" id="{830C9274-67C6-CC25-A08F-A7DC000C308A}"/>
              </a:ext>
            </a:extLst>
          </p:cNvPr>
          <p:cNvSpPr/>
          <p:nvPr/>
        </p:nvSpPr>
        <p:spPr>
          <a:xfrm>
            <a:off x="10972800" y="6243538"/>
            <a:ext cx="3810000" cy="838200"/>
          </a:xfrm>
          <a:prstGeom prst="rect">
            <a:avLst/>
          </a:prstGeom>
          <a:solidFill>
            <a:srgbClr val="1D715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Answer</a:t>
            </a:r>
          </a:p>
        </p:txBody>
      </p:sp>
      <p:sp>
        <p:nvSpPr>
          <p:cNvPr id="9" name="Rectangle 8">
            <a:extLst>
              <a:ext uri="{FF2B5EF4-FFF2-40B4-BE49-F238E27FC236}">
                <a16:creationId xmlns:a16="http://schemas.microsoft.com/office/drawing/2014/main" id="{FC5BD43B-BAF4-099E-B116-E679F149ED9F}"/>
              </a:ext>
            </a:extLst>
          </p:cNvPr>
          <p:cNvSpPr/>
          <p:nvPr/>
        </p:nvSpPr>
        <p:spPr>
          <a:xfrm>
            <a:off x="10972800" y="4952374"/>
            <a:ext cx="3810000" cy="838200"/>
          </a:xfrm>
          <a:prstGeom prst="rect">
            <a:avLst/>
          </a:prstGeom>
          <a:solidFill>
            <a:srgbClr val="1D715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Question</a:t>
            </a:r>
          </a:p>
        </p:txBody>
      </p:sp>
      <p:sp>
        <p:nvSpPr>
          <p:cNvPr id="11" name="Rectangle 10">
            <a:extLst>
              <a:ext uri="{FF2B5EF4-FFF2-40B4-BE49-F238E27FC236}">
                <a16:creationId xmlns:a16="http://schemas.microsoft.com/office/drawing/2014/main" id="{4EF13C55-B218-0176-807D-B6EF6D1DAABB}"/>
              </a:ext>
            </a:extLst>
          </p:cNvPr>
          <p:cNvSpPr/>
          <p:nvPr/>
        </p:nvSpPr>
        <p:spPr>
          <a:xfrm>
            <a:off x="10972800" y="3661210"/>
            <a:ext cx="3810000" cy="838200"/>
          </a:xfrm>
          <a:prstGeom prst="rect">
            <a:avLst/>
          </a:prstGeom>
          <a:solidFill>
            <a:srgbClr val="1D71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Ready</a:t>
            </a:r>
          </a:p>
        </p:txBody>
      </p:sp>
      <p:sp>
        <p:nvSpPr>
          <p:cNvPr id="12" name="Rectangle 11">
            <a:extLst>
              <a:ext uri="{FF2B5EF4-FFF2-40B4-BE49-F238E27FC236}">
                <a16:creationId xmlns:a16="http://schemas.microsoft.com/office/drawing/2014/main" id="{03ADC422-855A-1E86-41BA-B5DAFDF26E31}"/>
              </a:ext>
            </a:extLst>
          </p:cNvPr>
          <p:cNvSpPr/>
          <p:nvPr/>
        </p:nvSpPr>
        <p:spPr>
          <a:xfrm>
            <a:off x="10972800" y="2370046"/>
            <a:ext cx="3810000" cy="838200"/>
          </a:xfrm>
          <a:prstGeom prst="rect">
            <a:avLst/>
          </a:prstGeom>
          <a:solidFill>
            <a:srgbClr val="1D715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Scoreboard</a:t>
            </a:r>
          </a:p>
        </p:txBody>
      </p:sp>
      <p:cxnSp>
        <p:nvCxnSpPr>
          <p:cNvPr id="17" name="Straight Arrow Connector 16">
            <a:extLst>
              <a:ext uri="{FF2B5EF4-FFF2-40B4-BE49-F238E27FC236}">
                <a16:creationId xmlns:a16="http://schemas.microsoft.com/office/drawing/2014/main" id="{8A32EC23-BC43-CE7A-04AA-2A242026421B}"/>
              </a:ext>
            </a:extLst>
          </p:cNvPr>
          <p:cNvCxnSpPr>
            <a:stCxn id="12" idx="2"/>
            <a:endCxn id="11" idx="0"/>
          </p:cNvCxnSpPr>
          <p:nvPr/>
        </p:nvCxnSpPr>
        <p:spPr>
          <a:xfrm>
            <a:off x="12877800" y="3208246"/>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1E8541-6557-F842-5CF5-916C83507A52}"/>
              </a:ext>
            </a:extLst>
          </p:cNvPr>
          <p:cNvCxnSpPr>
            <a:cxnSpLocks/>
            <a:stCxn id="11" idx="2"/>
            <a:endCxn id="9" idx="0"/>
          </p:cNvCxnSpPr>
          <p:nvPr/>
        </p:nvCxnSpPr>
        <p:spPr>
          <a:xfrm>
            <a:off x="12877800" y="4499410"/>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4B159E6-59A2-51AA-EF90-E4AAF604FAC7}"/>
              </a:ext>
            </a:extLst>
          </p:cNvPr>
          <p:cNvCxnSpPr>
            <a:cxnSpLocks/>
            <a:stCxn id="9" idx="2"/>
            <a:endCxn id="7" idx="0"/>
          </p:cNvCxnSpPr>
          <p:nvPr/>
        </p:nvCxnSpPr>
        <p:spPr>
          <a:xfrm>
            <a:off x="12877800" y="5790574"/>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F4E9BDF-2257-9342-9564-D2685C2ACC14}"/>
              </a:ext>
            </a:extLst>
          </p:cNvPr>
          <p:cNvCxnSpPr>
            <a:cxnSpLocks/>
            <a:stCxn id="7" idx="2"/>
            <a:endCxn id="6" idx="0"/>
          </p:cNvCxnSpPr>
          <p:nvPr/>
        </p:nvCxnSpPr>
        <p:spPr>
          <a:xfrm>
            <a:off x="12877800" y="7081738"/>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0D8108-8530-3B01-5D78-F202F5B3A3DD}"/>
              </a:ext>
            </a:extLst>
          </p:cNvPr>
          <p:cNvCxnSpPr>
            <a:cxnSpLocks/>
            <a:stCxn id="6" idx="2"/>
            <a:endCxn id="2" idx="0"/>
          </p:cNvCxnSpPr>
          <p:nvPr/>
        </p:nvCxnSpPr>
        <p:spPr>
          <a:xfrm>
            <a:off x="12877800" y="8372902"/>
            <a:ext cx="0" cy="4529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CBEC695-9187-DBD3-8F8F-13343C6C1CBE}"/>
              </a:ext>
            </a:extLst>
          </p:cNvPr>
          <p:cNvCxnSpPr>
            <a:stCxn id="6" idx="1"/>
            <a:endCxn id="12" idx="1"/>
          </p:cNvCxnSpPr>
          <p:nvPr/>
        </p:nvCxnSpPr>
        <p:spPr>
          <a:xfrm rot="10800000">
            <a:off x="10972800" y="2789146"/>
            <a:ext cx="12700" cy="5164656"/>
          </a:xfrm>
          <a:prstGeom prst="bentConnector3">
            <a:avLst>
              <a:gd name="adj1" fmla="val 777735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D6763F39-0C57-AD68-854C-B7617F144AF8}"/>
              </a:ext>
            </a:extLst>
          </p:cNvPr>
          <p:cNvGrpSpPr/>
          <p:nvPr/>
        </p:nvGrpSpPr>
        <p:grpSpPr>
          <a:xfrm>
            <a:off x="896329" y="3390900"/>
            <a:ext cx="7845004" cy="5595633"/>
            <a:chOff x="11810999" y="1742377"/>
            <a:chExt cx="5361236" cy="6597437"/>
          </a:xfrm>
        </p:grpSpPr>
        <p:sp>
          <p:nvSpPr>
            <p:cNvPr id="34" name="Rectangle 33">
              <a:extLst>
                <a:ext uri="{FF2B5EF4-FFF2-40B4-BE49-F238E27FC236}">
                  <a16:creationId xmlns:a16="http://schemas.microsoft.com/office/drawing/2014/main" id="{0BD52430-C460-1BA9-6167-191CAF63FEDC}"/>
                </a:ext>
              </a:extLst>
            </p:cNvPr>
            <p:cNvSpPr/>
            <p:nvPr/>
          </p:nvSpPr>
          <p:spPr>
            <a:xfrm>
              <a:off x="11810999" y="1742377"/>
              <a:ext cx="4749984"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lnSpc>
                  <a:spcPct val="150000"/>
                </a:lnSpc>
                <a:tabLst>
                  <a:tab pos="4759325" algn="l"/>
                </a:tabLst>
              </a:pPr>
              <a:r>
                <a:rPr lang="en-US" sz="2000" dirty="0">
                  <a:solidFill>
                    <a:schemeClr val="bg1"/>
                  </a:solidFill>
                  <a:latin typeface="Poppins Light" panose="00000400000000000000" pitchFamily="2" charset="0"/>
                  <a:cs typeface="Poppins Light" panose="00000400000000000000" pitchFamily="2" charset="0"/>
                </a:rPr>
                <a:t>This flowchart shows how the transition between the different states. For instance, after seeing the scoreboard, players can choose to start their game and it will naturally move from ready to question to answer for the player to write an answer. Results will be shown immediately. A final winner screen will show who won the game.</a:t>
              </a:r>
            </a:p>
          </p:txBody>
        </p:sp>
        <p:sp>
          <p:nvSpPr>
            <p:cNvPr id="35" name="Rectangle 34">
              <a:extLst>
                <a:ext uri="{FF2B5EF4-FFF2-40B4-BE49-F238E27FC236}">
                  <a16:creationId xmlns:a16="http://schemas.microsoft.com/office/drawing/2014/main" id="{A15DA8B2-9FDB-7085-FB5D-50D46F48DD30}"/>
                </a:ext>
              </a:extLst>
            </p:cNvPr>
            <p:cNvSpPr/>
            <p:nvPr/>
          </p:nvSpPr>
          <p:spPr>
            <a:xfrm>
              <a:off x="16560983" y="1742377"/>
              <a:ext cx="611252"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endParaRPr lang="en-US" sz="2000" dirty="0">
                <a:solidFill>
                  <a:schemeClr val="bg1"/>
                </a:solidFill>
                <a:latin typeface="Poppins Light" panose="00000400000000000000" pitchFamily="2" charset="0"/>
                <a:cs typeface="Poppins Light" panose="00000400000000000000" pitchFamily="2" charset="0"/>
              </a:endParaRPr>
            </a:p>
          </p:txBody>
        </p:sp>
      </p:grpSp>
    </p:spTree>
    <p:extLst>
      <p:ext uri="{BB962C8B-B14F-4D97-AF65-F5344CB8AC3E}">
        <p14:creationId xmlns:p14="http://schemas.microsoft.com/office/powerpoint/2010/main" val="53618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5</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Python Concept</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19" name="Group 18">
            <a:extLst>
              <a:ext uri="{FF2B5EF4-FFF2-40B4-BE49-F238E27FC236}">
                <a16:creationId xmlns:a16="http://schemas.microsoft.com/office/drawing/2014/main" id="{9CF0F045-03DA-2430-91E7-A302CEBBE5BF}"/>
              </a:ext>
            </a:extLst>
          </p:cNvPr>
          <p:cNvGrpSpPr/>
          <p:nvPr/>
        </p:nvGrpSpPr>
        <p:grpSpPr>
          <a:xfrm>
            <a:off x="3754028" y="2628899"/>
            <a:ext cx="11418256" cy="1981201"/>
            <a:chOff x="3754028" y="2628899"/>
            <a:chExt cx="11418256" cy="1981201"/>
          </a:xfrm>
          <a:solidFill>
            <a:schemeClr val="accent2">
              <a:lumMod val="60000"/>
              <a:lumOff val="40000"/>
            </a:schemeClr>
          </a:solidFill>
        </p:grpSpPr>
        <p:sp>
          <p:nvSpPr>
            <p:cNvPr id="20" name="Rectangle 19">
              <a:extLst>
                <a:ext uri="{FF2B5EF4-FFF2-40B4-BE49-F238E27FC236}">
                  <a16:creationId xmlns:a16="http://schemas.microsoft.com/office/drawing/2014/main" id="{B5F6F38A-4E15-A8C3-BE78-8C6EE1C21480}"/>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Pygame is a set of Python modules designed for writing video games. It provides functionality for creating windows, handling events like key presses, and drawing graphics on the screen.</a:t>
              </a:r>
            </a:p>
          </p:txBody>
        </p:sp>
        <p:sp>
          <p:nvSpPr>
            <p:cNvPr id="22" name="Rectangle 21">
              <a:extLst>
                <a:ext uri="{FF2B5EF4-FFF2-40B4-BE49-F238E27FC236}">
                  <a16:creationId xmlns:a16="http://schemas.microsoft.com/office/drawing/2014/main" id="{85D9D111-282F-197B-1483-4966FC3D15E0}"/>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3" name="Group 22">
            <a:extLst>
              <a:ext uri="{FF2B5EF4-FFF2-40B4-BE49-F238E27FC236}">
                <a16:creationId xmlns:a16="http://schemas.microsoft.com/office/drawing/2014/main" id="{2FB74856-3A28-1EE7-4158-E47643CBDB93}"/>
              </a:ext>
            </a:extLst>
          </p:cNvPr>
          <p:cNvGrpSpPr/>
          <p:nvPr/>
        </p:nvGrpSpPr>
        <p:grpSpPr>
          <a:xfrm>
            <a:off x="3754028" y="4838700"/>
            <a:ext cx="11418256" cy="1981201"/>
            <a:chOff x="3754028" y="4838700"/>
            <a:chExt cx="11418256" cy="1981201"/>
          </a:xfrm>
          <a:solidFill>
            <a:schemeClr val="accent2">
              <a:lumMod val="60000"/>
              <a:lumOff val="40000"/>
            </a:schemeClr>
          </a:solidFill>
        </p:grpSpPr>
        <p:sp>
          <p:nvSpPr>
            <p:cNvPr id="25" name="Rectangle 24">
              <a:extLst>
                <a:ext uri="{FF2B5EF4-FFF2-40B4-BE49-F238E27FC236}">
                  <a16:creationId xmlns:a16="http://schemas.microsoft.com/office/drawing/2014/main" id="{291BF6BE-F0A0-C5B7-9F7B-4D0CC8C858F2}"/>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Random library provides functions for generating random numbers. This can be useful for scenarios where randomness is required, such as selecting questions or shuffling elements in a game.</a:t>
              </a:r>
            </a:p>
          </p:txBody>
        </p:sp>
        <p:sp>
          <p:nvSpPr>
            <p:cNvPr id="26" name="Rectangle 25">
              <a:extLst>
                <a:ext uri="{FF2B5EF4-FFF2-40B4-BE49-F238E27FC236}">
                  <a16:creationId xmlns:a16="http://schemas.microsoft.com/office/drawing/2014/main" id="{55910FA4-629C-0AC8-9D3C-5B7EB8A405E0}"/>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28" name="Group 27">
            <a:extLst>
              <a:ext uri="{FF2B5EF4-FFF2-40B4-BE49-F238E27FC236}">
                <a16:creationId xmlns:a16="http://schemas.microsoft.com/office/drawing/2014/main" id="{453073CF-68A4-A7E0-6D93-2D1075C8BB81}"/>
              </a:ext>
            </a:extLst>
          </p:cNvPr>
          <p:cNvGrpSpPr/>
          <p:nvPr/>
        </p:nvGrpSpPr>
        <p:grpSpPr>
          <a:xfrm>
            <a:off x="3754028" y="7048499"/>
            <a:ext cx="11418256" cy="1981203"/>
            <a:chOff x="3754028" y="7048499"/>
            <a:chExt cx="11418256" cy="1981203"/>
          </a:xfrm>
          <a:solidFill>
            <a:schemeClr val="accent2">
              <a:lumMod val="60000"/>
              <a:lumOff val="40000"/>
            </a:schemeClr>
          </a:solidFill>
        </p:grpSpPr>
        <p:sp>
          <p:nvSpPr>
            <p:cNvPr id="29" name="Rectangle 28">
              <a:extLst>
                <a:ext uri="{FF2B5EF4-FFF2-40B4-BE49-F238E27FC236}">
                  <a16:creationId xmlns:a16="http://schemas.microsoft.com/office/drawing/2014/main" id="{C45BCBB4-0463-D219-7ACF-E10FFD983E65}"/>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err="1">
                  <a:solidFill>
                    <a:schemeClr val="bg1"/>
                  </a:solidFill>
                  <a:latin typeface="Poppins Light" panose="00000400000000000000" pitchFamily="2" charset="0"/>
                  <a:cs typeface="Poppins Light" panose="00000400000000000000" pitchFamily="2" charset="0"/>
                </a:rPr>
                <a:t>Time.sleep</a:t>
              </a:r>
              <a:r>
                <a:rPr lang="en-US" sz="2000" dirty="0">
                  <a:solidFill>
                    <a:schemeClr val="bg1"/>
                  </a:solidFill>
                  <a:latin typeface="Poppins Light" panose="00000400000000000000" pitchFamily="2" charset="0"/>
                  <a:cs typeface="Poppins Light" panose="00000400000000000000" pitchFamily="2" charset="0"/>
                </a:rPr>
                <a:t>() function causes the program to pause for a specified number of seconds. It's commonly used to introduce delays in code execution, which can be useful in scenarios like creating countdowns or simulating time-based events.</a:t>
              </a:r>
              <a:endParaRPr lang="en-GB" sz="2000" dirty="0">
                <a:solidFill>
                  <a:schemeClr val="bg1"/>
                </a:solidFill>
                <a:latin typeface="Poppins Light" panose="00000400000000000000" pitchFamily="2" charset="0"/>
                <a:cs typeface="Poppins Light" panose="00000400000000000000" pitchFamily="2" charset="0"/>
              </a:endParaRPr>
            </a:p>
          </p:txBody>
        </p:sp>
        <p:sp>
          <p:nvSpPr>
            <p:cNvPr id="30" name="Rectangle 29">
              <a:extLst>
                <a:ext uri="{FF2B5EF4-FFF2-40B4-BE49-F238E27FC236}">
                  <a16:creationId xmlns:a16="http://schemas.microsoft.com/office/drawing/2014/main" id="{661FF9F9-BEEF-AF1B-BEF8-DF879FE36BF6}"/>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31" name="Rectangle 30">
            <a:extLst>
              <a:ext uri="{FF2B5EF4-FFF2-40B4-BE49-F238E27FC236}">
                <a16:creationId xmlns:a16="http://schemas.microsoft.com/office/drawing/2014/main" id="{9AE3D70A-0CDC-DC1F-18E3-BF6A530902E2}"/>
              </a:ext>
            </a:extLst>
          </p:cNvPr>
          <p:cNvSpPr/>
          <p:nvPr/>
        </p:nvSpPr>
        <p:spPr>
          <a:xfrm>
            <a:off x="2133600" y="3002970"/>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Pygame</a:t>
            </a:r>
          </a:p>
        </p:txBody>
      </p:sp>
      <p:sp>
        <p:nvSpPr>
          <p:cNvPr id="33" name="Rectangle 32">
            <a:extLst>
              <a:ext uri="{FF2B5EF4-FFF2-40B4-BE49-F238E27FC236}">
                <a16:creationId xmlns:a16="http://schemas.microsoft.com/office/drawing/2014/main" id="{62B10C89-BDBD-E305-0ED0-8AA790AFE620}"/>
              </a:ext>
            </a:extLst>
          </p:cNvPr>
          <p:cNvSpPr/>
          <p:nvPr/>
        </p:nvSpPr>
        <p:spPr>
          <a:xfrm>
            <a:off x="2153728" y="5344221"/>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Random</a:t>
            </a:r>
          </a:p>
        </p:txBody>
      </p:sp>
      <p:sp>
        <p:nvSpPr>
          <p:cNvPr id="37" name="Rectangle 36">
            <a:extLst>
              <a:ext uri="{FF2B5EF4-FFF2-40B4-BE49-F238E27FC236}">
                <a16:creationId xmlns:a16="http://schemas.microsoft.com/office/drawing/2014/main" id="{84A3D42C-F619-2B27-16FC-39DDCF126738}"/>
              </a:ext>
            </a:extLst>
          </p:cNvPr>
          <p:cNvSpPr/>
          <p:nvPr/>
        </p:nvSpPr>
        <p:spPr>
          <a:xfrm>
            <a:off x="2174834" y="7527800"/>
            <a:ext cx="2264216" cy="101796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err="1">
                <a:solidFill>
                  <a:schemeClr val="bg1"/>
                </a:solidFill>
                <a:latin typeface="Poppins Light" panose="00000400000000000000" pitchFamily="2" charset="0"/>
                <a:cs typeface="Poppins Light" panose="00000400000000000000" pitchFamily="2" charset="0"/>
              </a:rPr>
              <a:t>Time.Sleep</a:t>
            </a:r>
            <a:endParaRPr lang="en-GB" sz="2000" dirty="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4039162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6</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35" name="Group 34">
            <a:extLst>
              <a:ext uri="{FF2B5EF4-FFF2-40B4-BE49-F238E27FC236}">
                <a16:creationId xmlns:a16="http://schemas.microsoft.com/office/drawing/2014/main" id="{A7EE9F93-1899-0C2E-48C4-0D0C1B1F2340}"/>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grpSp>
        <p:sp>
          <p:nvSpPr>
            <p:cNvPr id="34" name="Rectangle 33">
              <a:extLst>
                <a:ext uri="{FF2B5EF4-FFF2-40B4-BE49-F238E27FC236}">
                  <a16:creationId xmlns:a16="http://schemas.microsoft.com/office/drawing/2014/main" id="{F91639B4-0C40-2643-B4DE-DDEDFC4ED7BF}"/>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41876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7</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12" name="Group 11">
            <a:extLst>
              <a:ext uri="{FF2B5EF4-FFF2-40B4-BE49-F238E27FC236}">
                <a16:creationId xmlns:a16="http://schemas.microsoft.com/office/drawing/2014/main" id="{ACA01C1B-A27A-D980-0B04-47CD1022D1E2}"/>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Question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Answer Screen</a:t>
                </a:r>
                <a:endParaRPr lang="en-US" sz="1800" i="1" dirty="0">
                  <a:solidFill>
                    <a:srgbClr val="545454"/>
                  </a:solidFill>
                  <a:latin typeface="Poppins Light"/>
                </a:endParaRPr>
              </a:p>
            </p:txBody>
          </p:sp>
        </p:grpSp>
      </p:grpSp>
      <p:pic>
        <p:nvPicPr>
          <p:cNvPr id="6" name="Picture 5">
            <a:extLst>
              <a:ext uri="{FF2B5EF4-FFF2-40B4-BE49-F238E27FC236}">
                <a16:creationId xmlns:a16="http://schemas.microsoft.com/office/drawing/2014/main" id="{D8AFCC08-88C6-893C-8C98-88E7EDDC25B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220799" y="4324996"/>
            <a:ext cx="4397651" cy="2473678"/>
          </a:xfrm>
          <a:prstGeom prst="rect">
            <a:avLst/>
          </a:prstGeom>
        </p:spPr>
      </p:pic>
      <p:sp>
        <p:nvSpPr>
          <p:cNvPr id="9" name="Rectangle 8">
            <a:extLst>
              <a:ext uri="{FF2B5EF4-FFF2-40B4-BE49-F238E27FC236}">
                <a16:creationId xmlns:a16="http://schemas.microsoft.com/office/drawing/2014/main" id="{5FB89099-C3DC-B3BF-0388-2EEF24C45DC7}"/>
              </a:ext>
            </a:extLst>
          </p:cNvPr>
          <p:cNvSpPr/>
          <p:nvPr/>
        </p:nvSpPr>
        <p:spPr>
          <a:xfrm>
            <a:off x="10838555" y="3970498"/>
            <a:ext cx="4228646" cy="159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Rounded MT Bold" panose="020F0704030504030204" pitchFamily="34" charset="0"/>
              </a:rPr>
              <a:t>What is the answer?</a:t>
            </a:r>
            <a:endParaRPr lang="en-SG" sz="3200" dirty="0">
              <a:solidFill>
                <a:schemeClr val="tx1"/>
              </a:solidFill>
              <a:latin typeface="Arial Rounded MT Bold" panose="020F0704030504030204" pitchFamily="34" charset="0"/>
            </a:endParaRPr>
          </a:p>
        </p:txBody>
      </p:sp>
      <p:sp>
        <p:nvSpPr>
          <p:cNvPr id="11" name="Rectangle 10">
            <a:extLst>
              <a:ext uri="{FF2B5EF4-FFF2-40B4-BE49-F238E27FC236}">
                <a16:creationId xmlns:a16="http://schemas.microsoft.com/office/drawing/2014/main" id="{D4E1F857-892E-CB97-7888-33A63DA45BDC}"/>
              </a:ext>
            </a:extLst>
          </p:cNvPr>
          <p:cNvSpPr/>
          <p:nvPr/>
        </p:nvSpPr>
        <p:spPr>
          <a:xfrm>
            <a:off x="11245625" y="6020473"/>
            <a:ext cx="3470769" cy="6096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84315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8</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7" name="Group 6">
            <a:extLst>
              <a:ext uri="{FF2B5EF4-FFF2-40B4-BE49-F238E27FC236}">
                <a16:creationId xmlns:a16="http://schemas.microsoft.com/office/drawing/2014/main" id="{5DC7F81B-1469-2CF7-DD83-76096726BAC2}"/>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grpSp>
        <p:sp>
          <p:nvSpPr>
            <p:cNvPr id="2" name="Rectangle 1">
              <a:extLst>
                <a:ext uri="{FF2B5EF4-FFF2-40B4-BE49-F238E27FC236}">
                  <a16:creationId xmlns:a16="http://schemas.microsoft.com/office/drawing/2014/main" id="{518FADEE-50F1-15BF-6C07-A30F2EAEA615}"/>
                </a:ext>
              </a:extLst>
            </p:cNvPr>
            <p:cNvSpPr/>
            <p:nvPr/>
          </p:nvSpPr>
          <p:spPr>
            <a:xfrm>
              <a:off x="3480803" y="374690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a:t>
              </a:r>
              <a:endParaRPr lang="en-SG" sz="4400" dirty="0">
                <a:solidFill>
                  <a:schemeClr val="tx1"/>
                </a:solidFill>
                <a:latin typeface="Arial Rounded MT Bold" panose="020F0704030504030204" pitchFamily="34" charset="0"/>
              </a:endParaRPr>
            </a:p>
          </p:txBody>
        </p:sp>
        <p:sp>
          <p:nvSpPr>
            <p:cNvPr id="6" name="Rectangle 5">
              <a:extLst>
                <a:ext uri="{FF2B5EF4-FFF2-40B4-BE49-F238E27FC236}">
                  <a16:creationId xmlns:a16="http://schemas.microsoft.com/office/drawing/2014/main" id="{712C1931-47C8-4747-76D1-F3A3A5F17485}"/>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1339972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Displays player scores and labels.</a:t>
            </a:r>
          </a:p>
          <a:p>
            <a:pPr algn="just">
              <a:lnSpc>
                <a:spcPct val="250000"/>
              </a:lnSpc>
            </a:pPr>
            <a:r>
              <a:rPr lang="en-US" dirty="0">
                <a:solidFill>
                  <a:srgbClr val="545454"/>
                </a:solidFill>
                <a:latin typeface="Poppins Light"/>
              </a:rPr>
              <a:t>Provides an overview of the current game state.</a:t>
            </a:r>
          </a:p>
          <a:p>
            <a:pPr algn="just">
              <a:lnSpc>
                <a:spcPct val="250000"/>
              </a:lnSpc>
            </a:pPr>
            <a:r>
              <a:rPr lang="en-US" dirty="0">
                <a:solidFill>
                  <a:srgbClr val="545454"/>
                </a:solidFill>
                <a:latin typeface="Poppins Light"/>
              </a:rPr>
              <a:t>Elements include player names and their respective scores.</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Scoreboard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9</a:t>
            </a:r>
          </a:p>
        </p:txBody>
      </p:sp>
      <p:pic>
        <p:nvPicPr>
          <p:cNvPr id="8" name="Picture 4">
            <a:extLst>
              <a:ext uri="{FF2B5EF4-FFF2-40B4-BE49-F238E27FC236}">
                <a16:creationId xmlns:a16="http://schemas.microsoft.com/office/drawing/2014/main" id="{0FA63E76-DB0C-C369-7ACA-C82C9037BF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1A83C50-0E3B-EAA4-2929-7A459B9CC7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pic>
        <p:nvPicPr>
          <p:cNvPr id="5" name="Picture 4">
            <a:extLst>
              <a:ext uri="{FF2B5EF4-FFF2-40B4-BE49-F238E27FC236}">
                <a16:creationId xmlns:a16="http://schemas.microsoft.com/office/drawing/2014/main" id="{A9287673-7E64-75C8-4A70-F35A75E12632}"/>
              </a:ext>
            </a:extLst>
          </p:cNvPr>
          <p:cNvPicPr>
            <a:picLocks noChangeAspect="1"/>
          </p:cNvPicPr>
          <p:nvPr/>
        </p:nvPicPr>
        <p:blipFill>
          <a:blip r:embed="rId4"/>
          <a:stretch>
            <a:fillRect/>
          </a:stretch>
        </p:blipFill>
        <p:spPr>
          <a:xfrm>
            <a:off x="360000" y="360000"/>
            <a:ext cx="8280000" cy="825590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2077</TotalTime>
  <Words>891</Words>
  <Application>Microsoft Office PowerPoint</Application>
  <PresentationFormat>Custom</PresentationFormat>
  <Paragraphs>140</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TAN Mon Cheri</vt:lpstr>
      <vt:lpstr>Calibri</vt:lpstr>
      <vt:lpstr>Arial</vt:lpstr>
      <vt:lpstr>Arial Rounded MT Bold</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Cream Dark Green Portfolio Interview Presentation Template</dc:title>
  <dc:creator>Surface Pro 4 i7</dc:creator>
  <cp:lastModifiedBy>Janis Ang</cp:lastModifiedBy>
  <cp:revision>156</cp:revision>
  <dcterms:created xsi:type="dcterms:W3CDTF">2006-08-16T00:00:00Z</dcterms:created>
  <dcterms:modified xsi:type="dcterms:W3CDTF">2023-12-23T04:52:02Z</dcterms:modified>
  <dc:identifier>DAFtSDSfkBM</dc:identifier>
</cp:coreProperties>
</file>